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700" r:id="rId2"/>
  </p:sldMasterIdLst>
  <p:notesMasterIdLst>
    <p:notesMasterId r:id="rId15"/>
  </p:notesMasterIdLst>
  <p:sldIdLst>
    <p:sldId id="299" r:id="rId3"/>
    <p:sldId id="300" r:id="rId4"/>
    <p:sldId id="296" r:id="rId5"/>
    <p:sldId id="287" r:id="rId6"/>
    <p:sldId id="297" r:id="rId7"/>
    <p:sldId id="288" r:id="rId8"/>
    <p:sldId id="290" r:id="rId9"/>
    <p:sldId id="291" r:id="rId10"/>
    <p:sldId id="293" r:id="rId11"/>
    <p:sldId id="295" r:id="rId12"/>
    <p:sldId id="294" r:id="rId13"/>
    <p:sldId id="298" r:id="rId14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19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198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199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200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9476DAD0-AC9C-4E8A-B8F6-49B464064628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3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4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11"/>
          <p:cNvPicPr/>
          <p:nvPr/>
        </p:nvPicPr>
        <p:blipFill>
          <a:blip r:embed="rId14"/>
          <a:stretch/>
        </p:blipFill>
        <p:spPr>
          <a:xfrm>
            <a:off x="-23400" y="0"/>
            <a:ext cx="9158400" cy="5150520"/>
          </a:xfrm>
          <a:prstGeom prst="rect">
            <a:avLst/>
          </a:prstGeom>
          <a:ln w="0"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age 11"/>
          <p:cNvPicPr/>
          <p:nvPr/>
        </p:nvPicPr>
        <p:blipFill>
          <a:blip r:embed="rId14"/>
          <a:stretch/>
        </p:blipFill>
        <p:spPr>
          <a:xfrm>
            <a:off x="-23400" y="0"/>
            <a:ext cx="9158400" cy="5150520"/>
          </a:xfrm>
          <a:prstGeom prst="rect">
            <a:avLst/>
          </a:prstGeom>
          <a:ln w="0">
            <a:noFill/>
          </a:ln>
        </p:spPr>
      </p:pic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25A98072-1CDD-42C3-AA75-EE3336D150C1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3200" dirty="0">
                <a:solidFill>
                  <a:schemeClr val="tx2">
                    <a:lumMod val="75000"/>
                  </a:schemeClr>
                </a:solidFill>
              </a:rPr>
              <a:t>Les temps forts de l’orientation </a:t>
            </a:r>
            <a:r>
              <a:rPr lang="fr-FR" sz="3200" dirty="0" err="1">
                <a:solidFill>
                  <a:schemeClr val="tx2">
                    <a:lumMod val="75000"/>
                  </a:schemeClr>
                </a:solidFill>
              </a:rPr>
              <a:t>post-bac</a:t>
            </a:r>
            <a:endParaRPr lang="fr-FR" sz="3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2400" i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ParcourSup</a:t>
            </a:r>
            <a:endParaRPr lang="fr-FR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Les ressources pour vous accompagner dans vos démarches</a:t>
            </a:r>
          </a:p>
        </p:txBody>
      </p:sp>
    </p:spTree>
    <p:extLst>
      <p:ext uri="{BB962C8B-B14F-4D97-AF65-F5344CB8AC3E}">
        <p14:creationId xmlns:p14="http://schemas.microsoft.com/office/powerpoint/2010/main" val="1388906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3244714-8645-4952-A065-5B7F6599B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266" y="748887"/>
            <a:ext cx="5642498" cy="404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37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6B9B5E4-AF42-4680-A3B4-9B2CA457D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874" y="747538"/>
            <a:ext cx="5331674" cy="388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4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5987D597-3DCC-4A75-8D24-8D9CFDA0B346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742462"/>
            <a:ext cx="8172867" cy="3943004"/>
          </a:xfrm>
        </p:spPr>
        <p:txBody>
          <a:bodyPr/>
          <a:lstStyle/>
          <a:p>
            <a:pPr marL="0" indent="0" algn="ctr">
              <a:buNone/>
            </a:pPr>
            <a:endParaRPr lang="fr-FR" sz="20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Permanence Psychologue Education Nationale</a:t>
            </a:r>
          </a:p>
          <a:p>
            <a:pPr marL="0" indent="0" algn="ctr">
              <a:buNone/>
            </a:pPr>
            <a:r>
              <a:rPr lang="fr-FR" sz="2000" dirty="0"/>
              <a:t>Frédérique </a:t>
            </a:r>
            <a:r>
              <a:rPr lang="fr-FR" sz="2000" dirty="0" err="1"/>
              <a:t>Wiart</a:t>
            </a:r>
            <a:r>
              <a:rPr lang="fr-FR" sz="2000" dirty="0"/>
              <a:t> </a:t>
            </a:r>
          </a:p>
          <a:p>
            <a:pPr marL="0" indent="0" algn="ctr">
              <a:buNone/>
            </a:pPr>
            <a:r>
              <a:rPr lang="fr-FR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Tous les jeudis à la cité scolaire de Chamonix </a:t>
            </a:r>
          </a:p>
          <a:p>
            <a:pPr marL="0" indent="0" algn="ctr">
              <a:buNone/>
            </a:pPr>
            <a:r>
              <a:rPr lang="fr-FR" sz="1400" dirty="0"/>
              <a:t>rendez vous à prendre à la vie </a:t>
            </a:r>
            <a:r>
              <a:rPr lang="fr-FR" sz="1400" dirty="0" smtClean="0"/>
              <a:t>scolaire</a:t>
            </a:r>
          </a:p>
          <a:p>
            <a:pPr marL="0" indent="0" algn="ctr">
              <a:buNone/>
            </a:pPr>
            <a:r>
              <a:rPr lang="fr-FR" sz="1400" dirty="0" smtClean="0"/>
              <a:t>_______</a:t>
            </a:r>
            <a:endParaRPr lang="fr-FR" sz="1400" dirty="0"/>
          </a:p>
          <a:p>
            <a:pPr marL="0" indent="0" algn="ctr">
              <a:buNone/>
            </a:pPr>
            <a:r>
              <a:rPr lang="fr-FR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Au </a:t>
            </a:r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Centre d’Information et d’Orientation de Cluses</a:t>
            </a:r>
          </a:p>
          <a:p>
            <a:pPr marL="0" indent="0" algn="ctr">
              <a:buNone/>
            </a:pPr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 </a:t>
            </a:r>
            <a:r>
              <a:rPr lang="fr-FR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mercredi après midi sur rendez-vous</a:t>
            </a:r>
          </a:p>
          <a:p>
            <a:pPr marL="0" indent="0" algn="ctr">
              <a:buNone/>
            </a:pPr>
            <a:r>
              <a:rPr lang="fr-FR" sz="1400" dirty="0"/>
              <a:t>Le CIO de Cluses est ouvert du lundi au vendredi </a:t>
            </a:r>
            <a:r>
              <a:rPr lang="fr-FR" sz="1400" dirty="0" smtClean="0"/>
              <a:t>et </a:t>
            </a:r>
            <a:r>
              <a:rPr lang="fr-FR" sz="1400" dirty="0"/>
              <a:t>pendant les vacances scolaires</a:t>
            </a:r>
          </a:p>
          <a:p>
            <a:pPr marL="0" indent="0" algn="ctr">
              <a:buNone/>
            </a:pPr>
            <a:r>
              <a:rPr lang="fr-FR" sz="1400" kern="0" dirty="0"/>
              <a:t>2 avenue de Châtillon </a:t>
            </a:r>
            <a:r>
              <a:rPr lang="fr-FR" sz="1400" kern="0" dirty="0" smtClean="0"/>
              <a:t>-74300 </a:t>
            </a:r>
            <a:r>
              <a:rPr lang="fr-FR" sz="1400" kern="0" dirty="0"/>
              <a:t>Cluses -</a:t>
            </a:r>
            <a:r>
              <a:rPr lang="fr-FR" sz="1400" kern="0" dirty="0" smtClean="0"/>
              <a:t>Tél </a:t>
            </a:r>
            <a:r>
              <a:rPr lang="fr-FR" sz="1400" kern="0" dirty="0"/>
              <a:t>: 0450987888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05205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8196" y="205200"/>
            <a:ext cx="8198243" cy="1274888"/>
          </a:xfrm>
        </p:spPr>
        <p:txBody>
          <a:bodyPr/>
          <a:lstStyle/>
          <a:p>
            <a:r>
              <a:rPr lang="fr-FR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L’accompagnement à l’orientation au lycée</a:t>
            </a: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387458" y="1480088"/>
            <a:ext cx="8229240" cy="2960178"/>
          </a:xfrm>
        </p:spPr>
        <p:txBody>
          <a:bodyPr/>
          <a:lstStyle/>
          <a:p>
            <a:pPr marL="0" indent="0">
              <a:buNone/>
            </a:pPr>
            <a:r>
              <a:rPr lang="fr-FR" sz="2400" i="1" u="sng" dirty="0" smtClean="0">
                <a:solidFill>
                  <a:schemeClr val="tx2">
                    <a:lumMod val="75000"/>
                  </a:schemeClr>
                </a:solidFill>
              </a:rPr>
              <a:t>3 grands axes </a:t>
            </a:r>
          </a:p>
          <a:p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Découvrir le monde professionnel et s’y repérer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(stages, rencontres…)</a:t>
            </a:r>
          </a:p>
          <a:p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Connaître les formations de l’enseignement supérieur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                 En classe de Terminale : Forum Cap Sup (15 </a:t>
            </a:r>
            <a:r>
              <a:rPr lang="fr-FR" sz="1800" dirty="0" err="1" smtClean="0">
                <a:solidFill>
                  <a:schemeClr val="tx2">
                    <a:lumMod val="75000"/>
                  </a:schemeClr>
                </a:solidFill>
              </a:rPr>
              <a:t>déc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                   1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 : </a:t>
            </a:r>
            <a:r>
              <a:rPr lang="fr-FR" sz="1800" dirty="0" err="1" smtClean="0">
                <a:solidFill>
                  <a:schemeClr val="tx2">
                    <a:lumMod val="75000"/>
                  </a:schemeClr>
                </a:solidFill>
              </a:rPr>
              <a:t>Sup’premières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 rencontres   (USMB 19/01 et 23/03/23)</a:t>
            </a:r>
          </a:p>
          <a:p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Élaborer son projet d’orientation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(famille, équipe pédagogique, professeur principal et psychologue EN…)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10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0C933AE-2A38-4D98-A2DF-F4B961B40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273" y="781093"/>
            <a:ext cx="5556136" cy="391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4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CustomShape 1"/>
          <p:cNvSpPr/>
          <p:nvPr/>
        </p:nvSpPr>
        <p:spPr>
          <a:xfrm>
            <a:off x="630000" y="343080"/>
            <a:ext cx="2948400" cy="119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PIF_Etudes_Sup_21_22.pdf</a:t>
            </a:r>
            <a:endParaRPr lang="fr-FR" sz="2400" b="0" strike="noStrike" spc="-1">
              <a:latin typeface="Arial"/>
            </a:endParaRPr>
          </a:p>
        </p:txBody>
      </p:sp>
      <p:pic>
        <p:nvPicPr>
          <p:cNvPr id="374" name="Espace réservé pour une image  5" descr="PIF_Etudes_Sup_21_22.pdf"/>
          <p:cNvPicPr/>
          <p:nvPr/>
        </p:nvPicPr>
        <p:blipFill>
          <a:blip r:embed="rId2"/>
          <a:stretch/>
        </p:blipFill>
        <p:spPr>
          <a:xfrm>
            <a:off x="1" y="139485"/>
            <a:ext cx="9144000" cy="48432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F35716C-2524-405C-9DBF-3A5F2D38F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97" y="400764"/>
            <a:ext cx="8596695" cy="38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098C697-5AF2-4F99-9BE1-E9FA7CC77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74" y="739165"/>
            <a:ext cx="8133451" cy="402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30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5345457-2414-43F6-BC5D-1BCD714F3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239" y="739164"/>
            <a:ext cx="5815681" cy="400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4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4783946-5DE8-4D1E-9F7E-6496D50D3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6" y="1047889"/>
            <a:ext cx="8976047" cy="316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53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FEDD205-E186-45BB-8483-458A5323F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77" y="805909"/>
            <a:ext cx="8524245" cy="377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97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2957</TotalTime>
  <Words>145</Words>
  <Application>Microsoft Office PowerPoint</Application>
  <PresentationFormat>Affichage à l'écran (16:9)</PresentationFormat>
  <Paragraphs>22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DejaVu Sans</vt:lpstr>
      <vt:lpstr>Symbol</vt:lpstr>
      <vt:lpstr>Times New Roman</vt:lpstr>
      <vt:lpstr>Wingdings</vt:lpstr>
      <vt:lpstr>Office Theme</vt:lpstr>
      <vt:lpstr>Office Theme</vt:lpstr>
      <vt:lpstr>Présentation PowerPoint</vt:lpstr>
      <vt:lpstr>L’accompagnement à l’orientation au lycée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</dc:title>
  <dc:subject>Client</dc:subject>
  <dc:creator>Microsoft Office User</dc:creator>
  <dc:description/>
  <cp:lastModifiedBy>adjoint</cp:lastModifiedBy>
  <cp:revision>176</cp:revision>
  <dcterms:created xsi:type="dcterms:W3CDTF">2020-10-27T08:44:50Z</dcterms:created>
  <dcterms:modified xsi:type="dcterms:W3CDTF">2022-12-08T15:41:25Z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Manager">
    <vt:lpwstr>Client</vt:lpwstr>
  </property>
  <property fmtid="{D5CDD505-2E9C-101B-9397-08002B2CF9AE}" pid="8" name="Notes">
    <vt:i4>4</vt:i4>
  </property>
  <property fmtid="{D5CDD505-2E9C-101B-9397-08002B2CF9AE}" pid="9" name="PresentationFormat">
    <vt:lpwstr>Affichage à l'écran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32</vt:i4>
  </property>
</Properties>
</file>